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3" autoAdjust="0"/>
    <p:restoredTop sz="94660"/>
  </p:normalViewPr>
  <p:slideViewPr>
    <p:cSldViewPr snapToGrid="0">
      <p:cViewPr varScale="1">
        <p:scale>
          <a:sx n="76" d="100"/>
          <a:sy n="76" d="100"/>
        </p:scale>
        <p:origin x="86" y="2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50A8978-6199-4A4A-B2C7-0BE0B3902D71}" type="datetimeFigureOut">
              <a:rPr lang="ru-RU" smtClean="0"/>
              <a:t>12.02.2025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E9E592-9F3E-49B4-ABBF-41CD8C9366E9}" type="slidenum">
              <a:rPr lang="ru-RU" smtClean="0"/>
              <a:t>‹#›</a:t>
            </a:fld>
            <a:endParaRPr lang="ru-RU"/>
          </a:p>
        </p:txBody>
      </p:sp>
    </p:spTree>
    <p:extLst>
      <p:ext uri="{BB962C8B-B14F-4D97-AF65-F5344CB8AC3E}">
        <p14:creationId xmlns:p14="http://schemas.microsoft.com/office/powerpoint/2010/main" val="4149391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50A8978-6199-4A4A-B2C7-0BE0B3902D71}" type="datetimeFigureOut">
              <a:rPr lang="ru-RU" smtClean="0"/>
              <a:t>12.02.2025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E9E592-9F3E-49B4-ABBF-41CD8C9366E9}" type="slidenum">
              <a:rPr lang="ru-RU" smtClean="0"/>
              <a:t>‹#›</a:t>
            </a:fld>
            <a:endParaRPr lang="ru-RU"/>
          </a:p>
        </p:txBody>
      </p:sp>
    </p:spTree>
    <p:extLst>
      <p:ext uri="{BB962C8B-B14F-4D97-AF65-F5344CB8AC3E}">
        <p14:creationId xmlns:p14="http://schemas.microsoft.com/office/powerpoint/2010/main" val="2137500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50A8978-6199-4A4A-B2C7-0BE0B3902D71}" type="datetimeFigureOut">
              <a:rPr lang="ru-RU" smtClean="0"/>
              <a:t>12.02.2025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E9E592-9F3E-49B4-ABBF-41CD8C9366E9}" type="slidenum">
              <a:rPr lang="ru-RU" smtClean="0"/>
              <a:t>‹#›</a:t>
            </a:fld>
            <a:endParaRPr lang="ru-RU"/>
          </a:p>
        </p:txBody>
      </p:sp>
    </p:spTree>
    <p:extLst>
      <p:ext uri="{BB962C8B-B14F-4D97-AF65-F5344CB8AC3E}">
        <p14:creationId xmlns:p14="http://schemas.microsoft.com/office/powerpoint/2010/main" val="3168934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50A8978-6199-4A4A-B2C7-0BE0B3902D71}" type="datetimeFigureOut">
              <a:rPr lang="ru-RU" smtClean="0"/>
              <a:t>12.02.2025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E9E592-9F3E-49B4-ABBF-41CD8C9366E9}" type="slidenum">
              <a:rPr lang="ru-RU" smtClean="0"/>
              <a:t>‹#›</a:t>
            </a:fld>
            <a:endParaRPr lang="ru-RU"/>
          </a:p>
        </p:txBody>
      </p:sp>
    </p:spTree>
    <p:extLst>
      <p:ext uri="{BB962C8B-B14F-4D97-AF65-F5344CB8AC3E}">
        <p14:creationId xmlns:p14="http://schemas.microsoft.com/office/powerpoint/2010/main" val="3203972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50A8978-6199-4A4A-B2C7-0BE0B3902D71}" type="datetimeFigureOut">
              <a:rPr lang="ru-RU" smtClean="0"/>
              <a:t>12.02.2025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E9E592-9F3E-49B4-ABBF-41CD8C9366E9}" type="slidenum">
              <a:rPr lang="ru-RU" smtClean="0"/>
              <a:t>‹#›</a:t>
            </a:fld>
            <a:endParaRPr lang="ru-RU"/>
          </a:p>
        </p:txBody>
      </p:sp>
    </p:spTree>
    <p:extLst>
      <p:ext uri="{BB962C8B-B14F-4D97-AF65-F5344CB8AC3E}">
        <p14:creationId xmlns:p14="http://schemas.microsoft.com/office/powerpoint/2010/main" val="175485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50A8978-6199-4A4A-B2C7-0BE0B3902D71}" type="datetimeFigureOut">
              <a:rPr lang="ru-RU" smtClean="0"/>
              <a:t>12.02.2025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E9E592-9F3E-49B4-ABBF-41CD8C9366E9}" type="slidenum">
              <a:rPr lang="ru-RU" smtClean="0"/>
              <a:t>‹#›</a:t>
            </a:fld>
            <a:endParaRPr lang="ru-RU"/>
          </a:p>
        </p:txBody>
      </p:sp>
    </p:spTree>
    <p:extLst>
      <p:ext uri="{BB962C8B-B14F-4D97-AF65-F5344CB8AC3E}">
        <p14:creationId xmlns:p14="http://schemas.microsoft.com/office/powerpoint/2010/main" val="1702711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50A8978-6199-4A4A-B2C7-0BE0B3902D71}" type="datetimeFigureOut">
              <a:rPr lang="ru-RU" smtClean="0"/>
              <a:t>12.02.2025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0E9E592-9F3E-49B4-ABBF-41CD8C9366E9}" type="slidenum">
              <a:rPr lang="ru-RU" smtClean="0"/>
              <a:t>‹#›</a:t>
            </a:fld>
            <a:endParaRPr lang="ru-RU"/>
          </a:p>
        </p:txBody>
      </p:sp>
    </p:spTree>
    <p:extLst>
      <p:ext uri="{BB962C8B-B14F-4D97-AF65-F5344CB8AC3E}">
        <p14:creationId xmlns:p14="http://schemas.microsoft.com/office/powerpoint/2010/main" val="3210840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50A8978-6199-4A4A-B2C7-0BE0B3902D71}" type="datetimeFigureOut">
              <a:rPr lang="ru-RU" smtClean="0"/>
              <a:t>12.02.2025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0E9E592-9F3E-49B4-ABBF-41CD8C9366E9}" type="slidenum">
              <a:rPr lang="ru-RU" smtClean="0"/>
              <a:t>‹#›</a:t>
            </a:fld>
            <a:endParaRPr lang="ru-RU"/>
          </a:p>
        </p:txBody>
      </p:sp>
    </p:spTree>
    <p:extLst>
      <p:ext uri="{BB962C8B-B14F-4D97-AF65-F5344CB8AC3E}">
        <p14:creationId xmlns:p14="http://schemas.microsoft.com/office/powerpoint/2010/main" val="3364607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50A8978-6199-4A4A-B2C7-0BE0B3902D71}" type="datetimeFigureOut">
              <a:rPr lang="ru-RU" smtClean="0"/>
              <a:t>12.02.2025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0E9E592-9F3E-49B4-ABBF-41CD8C9366E9}" type="slidenum">
              <a:rPr lang="ru-RU" smtClean="0"/>
              <a:t>‹#›</a:t>
            </a:fld>
            <a:endParaRPr lang="ru-RU"/>
          </a:p>
        </p:txBody>
      </p:sp>
    </p:spTree>
    <p:extLst>
      <p:ext uri="{BB962C8B-B14F-4D97-AF65-F5344CB8AC3E}">
        <p14:creationId xmlns:p14="http://schemas.microsoft.com/office/powerpoint/2010/main" val="657580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50A8978-6199-4A4A-B2C7-0BE0B3902D71}" type="datetimeFigureOut">
              <a:rPr lang="ru-RU" smtClean="0"/>
              <a:t>12.02.2025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E9E592-9F3E-49B4-ABBF-41CD8C9366E9}" type="slidenum">
              <a:rPr lang="ru-RU" smtClean="0"/>
              <a:t>‹#›</a:t>
            </a:fld>
            <a:endParaRPr lang="ru-RU"/>
          </a:p>
        </p:txBody>
      </p:sp>
    </p:spTree>
    <p:extLst>
      <p:ext uri="{BB962C8B-B14F-4D97-AF65-F5344CB8AC3E}">
        <p14:creationId xmlns:p14="http://schemas.microsoft.com/office/powerpoint/2010/main" val="1331464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50A8978-6199-4A4A-B2C7-0BE0B3902D71}" type="datetimeFigureOut">
              <a:rPr lang="ru-RU" smtClean="0"/>
              <a:t>12.02.2025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E9E592-9F3E-49B4-ABBF-41CD8C9366E9}" type="slidenum">
              <a:rPr lang="ru-RU" smtClean="0"/>
              <a:t>‹#›</a:t>
            </a:fld>
            <a:endParaRPr lang="ru-RU"/>
          </a:p>
        </p:txBody>
      </p:sp>
    </p:spTree>
    <p:extLst>
      <p:ext uri="{BB962C8B-B14F-4D97-AF65-F5344CB8AC3E}">
        <p14:creationId xmlns:p14="http://schemas.microsoft.com/office/powerpoint/2010/main" val="3296276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0A8978-6199-4A4A-B2C7-0BE0B3902D71}" type="datetimeFigureOut">
              <a:rPr lang="ru-RU" smtClean="0"/>
              <a:t>12.02.2025</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E9E592-9F3E-49B4-ABBF-41CD8C9366E9}" type="slidenum">
              <a:rPr lang="ru-RU" smtClean="0"/>
              <a:t>‹#›</a:t>
            </a:fld>
            <a:endParaRPr lang="ru-RU"/>
          </a:p>
        </p:txBody>
      </p:sp>
    </p:spTree>
    <p:extLst>
      <p:ext uri="{BB962C8B-B14F-4D97-AF65-F5344CB8AC3E}">
        <p14:creationId xmlns:p14="http://schemas.microsoft.com/office/powerpoint/2010/main" val="3420249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432079"/>
            <a:ext cx="12192000" cy="7290079"/>
          </a:xfrm>
        </p:spPr>
        <p:txBody>
          <a:bodyPr>
            <a:normAutofit/>
          </a:bodyPr>
          <a:lstStyle/>
          <a:p>
            <a:r>
              <a:rPr lang="ru-RU" b="1" i="1" dirty="0">
                <a:solidFill>
                  <a:srgbClr val="FF0000"/>
                </a:solidFill>
              </a:rPr>
              <a:t>Слушаем музыку в средней группе</a:t>
            </a:r>
            <a:br>
              <a:rPr lang="ru-RU" b="1" i="1" dirty="0">
                <a:solidFill>
                  <a:srgbClr val="FF0000"/>
                </a:solidFill>
              </a:rPr>
            </a:br>
            <a:r>
              <a:rPr lang="ru-RU" i="1" dirty="0" smtClean="0">
                <a:solidFill>
                  <a:srgbClr val="FF0000"/>
                </a:solidFill>
              </a:rPr>
              <a:t>Консультация для родителей</a:t>
            </a:r>
            <a:r>
              <a:rPr lang="ru-RU" dirty="0">
                <a:solidFill>
                  <a:srgbClr val="FF0000"/>
                </a:solidFill>
              </a:rPr>
              <a:t/>
            </a:r>
            <a:br>
              <a:rPr lang="ru-RU" dirty="0">
                <a:solidFill>
                  <a:srgbClr val="FF0000"/>
                </a:solidFill>
              </a:rPr>
            </a:br>
            <a:endParaRPr lang="ru-RU" dirty="0">
              <a:solidFill>
                <a:srgbClr val="FF0000"/>
              </a:solidFill>
            </a:endParaRPr>
          </a:p>
        </p:txBody>
      </p:sp>
      <p:sp>
        <p:nvSpPr>
          <p:cNvPr id="3" name="Подзаголовок 2"/>
          <p:cNvSpPr>
            <a:spLocks noGrp="1"/>
          </p:cNvSpPr>
          <p:nvPr>
            <p:ph type="subTitle" idx="1"/>
          </p:nvPr>
        </p:nvSpPr>
        <p:spPr>
          <a:xfrm>
            <a:off x="-80387" y="0"/>
            <a:ext cx="12272387" cy="45719"/>
          </a:xfrm>
        </p:spPr>
        <p:txBody>
          <a:bodyPr>
            <a:normAutofit fontScale="25000" lnSpcReduction="20000"/>
          </a:bodyPr>
          <a:lstStyle/>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388" y="-90435"/>
            <a:ext cx="12272387" cy="6948435"/>
          </a:xfrm>
          <a:prstGeom prst="rect">
            <a:avLst/>
          </a:prstGeom>
        </p:spPr>
      </p:pic>
      <p:sp>
        <p:nvSpPr>
          <p:cNvPr id="5" name="Прямоугольник 4"/>
          <p:cNvSpPr/>
          <p:nvPr/>
        </p:nvSpPr>
        <p:spPr>
          <a:xfrm>
            <a:off x="934497" y="894304"/>
            <a:ext cx="10530672" cy="1775614"/>
          </a:xfrm>
          <a:prstGeom prst="rect">
            <a:avLst/>
          </a:prstGeom>
        </p:spPr>
        <p:txBody>
          <a:bodyPr wrap="square">
            <a:spAutoFit/>
          </a:bodyPr>
          <a:lstStyle/>
          <a:p>
            <a:pPr algn="ctr">
              <a:lnSpc>
                <a:spcPct val="107000"/>
              </a:lnSpc>
              <a:spcAft>
                <a:spcPts val="800"/>
              </a:spcAft>
            </a:pPr>
            <a:r>
              <a:rPr lang="ru-RU" sz="4800" b="1" i="1" dirty="0" smtClean="0">
                <a:solidFill>
                  <a:srgbClr val="FF0000"/>
                </a:solidFill>
                <a:effectLst/>
                <a:ea typeface="Calibri" panose="020F0502020204030204" pitchFamily="34" charset="0"/>
                <a:cs typeface="Times New Roman" panose="02020603050405020304" pitchFamily="18" charset="0"/>
              </a:rPr>
              <a:t>Слушаем музыку в средней группе</a:t>
            </a:r>
          </a:p>
          <a:p>
            <a:pPr algn="ctr">
              <a:lnSpc>
                <a:spcPct val="107000"/>
              </a:lnSpc>
              <a:spcAft>
                <a:spcPts val="800"/>
              </a:spcAft>
            </a:pPr>
            <a:r>
              <a:rPr lang="ru-RU" sz="4800" i="1" dirty="0" smtClean="0">
                <a:solidFill>
                  <a:srgbClr val="FF0000"/>
                </a:solidFill>
                <a:effectLst/>
                <a:ea typeface="Calibri" panose="020F0502020204030204" pitchFamily="34" charset="0"/>
                <a:cs typeface="Times New Roman" panose="02020603050405020304" pitchFamily="18" charset="0"/>
              </a:rPr>
              <a:t>Консультация для родителей</a:t>
            </a:r>
            <a:endParaRPr lang="ru-RU" sz="4800" dirty="0">
              <a:solidFill>
                <a:srgbClr val="FF0000"/>
              </a:solidFill>
              <a:effectLst/>
              <a:ea typeface="Calibri" panose="020F0502020204030204" pitchFamily="34" charset="0"/>
              <a:cs typeface="Times New Roman" panose="02020603050405020304" pitchFamily="18" charset="0"/>
            </a:endParaRPr>
          </a:p>
        </p:txBody>
      </p:sp>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599" y="2552280"/>
            <a:ext cx="10855569" cy="3235571"/>
          </a:xfrm>
          <a:prstGeom prst="ellipse">
            <a:avLst/>
          </a:prstGeom>
          <a:ln>
            <a:noFill/>
          </a:ln>
          <a:effectLst>
            <a:softEdge rad="112500"/>
          </a:effectLst>
        </p:spPr>
      </p:pic>
    </p:spTree>
    <p:extLst>
      <p:ext uri="{BB962C8B-B14F-4D97-AF65-F5344CB8AC3E}">
        <p14:creationId xmlns:p14="http://schemas.microsoft.com/office/powerpoint/2010/main" val="3718927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Прямоугольник 4"/>
          <p:cNvSpPr/>
          <p:nvPr/>
        </p:nvSpPr>
        <p:spPr>
          <a:xfrm>
            <a:off x="944545" y="753626"/>
            <a:ext cx="10219174" cy="5262979"/>
          </a:xfrm>
          <a:prstGeom prst="rect">
            <a:avLst/>
          </a:prstGeom>
        </p:spPr>
        <p:txBody>
          <a:bodyPr wrap="square">
            <a:spAutoFit/>
          </a:bodyPr>
          <a:lstStyle/>
          <a:p>
            <a:pPr indent="342900" algn="just">
              <a:spcAft>
                <a:spcPts val="0"/>
              </a:spcAft>
            </a:pPr>
            <a:r>
              <a:rPr lang="ru-RU" sz="2800" b="1" i="1" dirty="0" smtClean="0">
                <a:solidFill>
                  <a:srgbClr val="7030A0"/>
                </a:solidFill>
                <a:effectLst/>
                <a:ea typeface="Times New Roman" panose="02020603050405020304" pitchFamily="18" charset="0"/>
              </a:rPr>
              <a:t>Одним из любимых видов музыкальной деятельности детей пятого года жизни по-прежнему остается слушание музыки (как вокальной, так и инструментальной), причем дети любят слушать разнообразные музыкальные произведения народного, классического и современного репертуара. </a:t>
            </a:r>
          </a:p>
          <a:p>
            <a:pPr indent="342900" algn="just">
              <a:spcAft>
                <a:spcPts val="0"/>
              </a:spcAft>
            </a:pPr>
            <a:r>
              <a:rPr lang="ru-RU" sz="2800" b="1" i="1" dirty="0" smtClean="0">
                <a:solidFill>
                  <a:srgbClr val="7030A0"/>
                </a:solidFill>
                <a:effectLst/>
                <a:ea typeface="Times New Roman" panose="02020603050405020304" pitchFamily="18" charset="0"/>
              </a:rPr>
              <a:t>У ребенка 4-5 лет формируется элементарный навык слуховой культуры – воспринимать музыку, дослушивать ее до конца. Это помогает понять общий характер, настроение пьесы, ее выразительные средства. Появляются первые аргументированные эстетические оценки музыки и осознанное избирательное отношение к ней.</a:t>
            </a:r>
            <a:endParaRPr lang="ru-RU" sz="2800" b="1" i="1" dirty="0">
              <a:solidFill>
                <a:srgbClr val="7030A0"/>
              </a:solidFill>
              <a:effectLst/>
              <a:ea typeface="Times New Roman" panose="02020603050405020304" pitchFamily="18" charset="0"/>
            </a:endParaRPr>
          </a:p>
        </p:txBody>
      </p:sp>
    </p:spTree>
    <p:extLst>
      <p:ext uri="{BB962C8B-B14F-4D97-AF65-F5344CB8AC3E}">
        <p14:creationId xmlns:p14="http://schemas.microsoft.com/office/powerpoint/2010/main" val="4275462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70338"/>
            <a:ext cx="12192000" cy="6928338"/>
          </a:xfrm>
        </p:spPr>
      </p:pic>
      <p:sp>
        <p:nvSpPr>
          <p:cNvPr id="5" name="Прямоугольник 4"/>
          <p:cNvSpPr/>
          <p:nvPr/>
        </p:nvSpPr>
        <p:spPr>
          <a:xfrm>
            <a:off x="838200" y="462224"/>
            <a:ext cx="10385809" cy="6124754"/>
          </a:xfrm>
          <a:prstGeom prst="rect">
            <a:avLst/>
          </a:prstGeom>
        </p:spPr>
        <p:txBody>
          <a:bodyPr wrap="square">
            <a:spAutoFit/>
          </a:bodyPr>
          <a:lstStyle/>
          <a:p>
            <a:pPr indent="342900" algn="just">
              <a:spcAft>
                <a:spcPts val="0"/>
              </a:spcAft>
            </a:pPr>
            <a:r>
              <a:rPr lang="ru-RU" sz="2800" b="1" i="1" dirty="0" smtClean="0">
                <a:solidFill>
                  <a:srgbClr val="7030A0"/>
                </a:solidFill>
                <a:effectLst/>
                <a:ea typeface="Times New Roman" panose="02020603050405020304" pitchFamily="18" charset="0"/>
              </a:rPr>
              <a:t>Ребенок этого возраста способен сопереживать настроению и содержанию музыки, соответствующей его собственному опыту. Он легко устанавливает элементарные связи между знакомыми ему жизненными явлениями и музыкальными образами произведений. Представления о том, что музыка «рассказывает» о чем-то новом, волнующем, вызывают у ребенка интерес, желание прислушиваться к ее звучанию. Имеющийся музыкальный опыт позволяет им вслушиваться и различать музыку первичных жанров (песня, танец, марш). Важно, чтобы дети слушали музыку осознанно.</a:t>
            </a:r>
          </a:p>
          <a:p>
            <a:pPr indent="342900" algn="just">
              <a:spcAft>
                <a:spcPts val="0"/>
              </a:spcAft>
            </a:pPr>
            <a:r>
              <a:rPr lang="ru-RU" sz="2800" b="1" i="1" dirty="0" smtClean="0">
                <a:solidFill>
                  <a:srgbClr val="7030A0"/>
                </a:solidFill>
                <a:effectLst/>
                <a:ea typeface="Times New Roman" panose="02020603050405020304" pitchFamily="18" charset="0"/>
              </a:rPr>
              <a:t>Поскольку в этот период интерес ребенка к музыке велик, он способен запоминать, узнавать, называть многие знакомые ему произведения, что свидетельствует о состоявшемся развитии музыкальной памяти.</a:t>
            </a:r>
            <a:endParaRPr lang="ru-RU" sz="2800" b="1" i="1" dirty="0">
              <a:solidFill>
                <a:srgbClr val="7030A0"/>
              </a:solidFill>
              <a:effectLst/>
              <a:ea typeface="Times New Roman" panose="02020603050405020304" pitchFamily="18" charset="0"/>
            </a:endParaRPr>
          </a:p>
        </p:txBody>
      </p:sp>
    </p:spTree>
    <p:extLst>
      <p:ext uri="{BB962C8B-B14F-4D97-AF65-F5344CB8AC3E}">
        <p14:creationId xmlns:p14="http://schemas.microsoft.com/office/powerpoint/2010/main" val="1920101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52176"/>
            <a:ext cx="12192000" cy="7310176"/>
          </a:xfrm>
          <a:prstGeom prst="rect">
            <a:avLst/>
          </a:prstGeom>
        </p:spPr>
      </p:pic>
      <p:sp>
        <p:nvSpPr>
          <p:cNvPr id="3" name="Прямоугольник 2"/>
          <p:cNvSpPr/>
          <p:nvPr/>
        </p:nvSpPr>
        <p:spPr>
          <a:xfrm>
            <a:off x="1316334" y="894303"/>
            <a:ext cx="9937820" cy="3970318"/>
          </a:xfrm>
          <a:prstGeom prst="rect">
            <a:avLst/>
          </a:prstGeom>
        </p:spPr>
        <p:txBody>
          <a:bodyPr wrap="square">
            <a:spAutoFit/>
          </a:bodyPr>
          <a:lstStyle/>
          <a:p>
            <a:pPr indent="342900" algn="just">
              <a:spcAft>
                <a:spcPts val="0"/>
              </a:spcAft>
            </a:pPr>
            <a:r>
              <a:rPr lang="ru-RU" sz="2800" b="1" i="1" dirty="0" smtClean="0">
                <a:solidFill>
                  <a:srgbClr val="7030A0"/>
                </a:solidFill>
                <a:effectLst/>
                <a:ea typeface="Times New Roman" panose="02020603050405020304" pitchFamily="18" charset="0"/>
              </a:rPr>
              <a:t>Как же слушать музыку дома?</a:t>
            </a:r>
          </a:p>
          <a:p>
            <a:pPr indent="457200" algn="just">
              <a:spcAft>
                <a:spcPts val="0"/>
              </a:spcAft>
            </a:pPr>
            <a:r>
              <a:rPr lang="ru-RU" sz="2800" b="1" i="1" dirty="0" smtClean="0">
                <a:solidFill>
                  <a:srgbClr val="7030A0"/>
                </a:solidFill>
                <a:effectLst/>
                <a:ea typeface="Times New Roman" panose="02020603050405020304" pitchFamily="18" charset="0"/>
              </a:rPr>
              <a:t>Заранее приготовьте музыку, которую вы будете слушать. Для маленького ребенка подходит музыка, которая доставляет ему положительные эмоциональные переживания. Для развития восприятия музыки лучше использовать небольшие законченные музыкальные фрагменты из произведений русских и зарубежных классиков, народную музы­ку, песни в исполнении детского хора, короткие пьесы.</a:t>
            </a:r>
            <a:endParaRPr lang="ru-RU" sz="2800" b="1" i="1" dirty="0">
              <a:solidFill>
                <a:srgbClr val="7030A0"/>
              </a:solidFill>
              <a:effectLst/>
              <a:ea typeface="Times New Roman" panose="02020603050405020304" pitchFamily="18" charset="0"/>
            </a:endParaRPr>
          </a:p>
        </p:txBody>
      </p:sp>
    </p:spTree>
    <p:extLst>
      <p:ext uri="{BB962C8B-B14F-4D97-AF65-F5344CB8AC3E}">
        <p14:creationId xmlns:p14="http://schemas.microsoft.com/office/powerpoint/2010/main" val="2384668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Прямоугольник 2"/>
          <p:cNvSpPr/>
          <p:nvPr/>
        </p:nvSpPr>
        <p:spPr>
          <a:xfrm>
            <a:off x="894303" y="763675"/>
            <a:ext cx="10068449" cy="4678204"/>
          </a:xfrm>
          <a:prstGeom prst="rect">
            <a:avLst/>
          </a:prstGeom>
        </p:spPr>
        <p:txBody>
          <a:bodyPr wrap="square">
            <a:spAutoFit/>
          </a:bodyPr>
          <a:lstStyle/>
          <a:p>
            <a:pPr indent="342900" algn="just">
              <a:spcAft>
                <a:spcPts val="0"/>
              </a:spcAft>
            </a:pPr>
            <a:r>
              <a:rPr lang="ru-RU" sz="2800" b="1" i="1" dirty="0" smtClean="0">
                <a:solidFill>
                  <a:srgbClr val="7030A0"/>
                </a:solidFill>
                <a:effectLst/>
                <a:ea typeface="Times New Roman" panose="02020603050405020304" pitchFamily="18" charset="0"/>
              </a:rPr>
              <a:t>Внимание ребенка этого возраста к непрерывно звучащей музыке устойчиво в течение 1,5 - 2,5 минут, а с небольшими перерывами в звучании между пьесами - в течение 7-10 минут. Слушание может быть более или менее продолжительным в зависимости от индивидуальных особенностей ребенка, его физического состояния.</a:t>
            </a:r>
          </a:p>
          <a:p>
            <a:pPr indent="342900" algn="just">
              <a:spcAft>
                <a:spcPts val="0"/>
              </a:spcAft>
            </a:pPr>
            <a:r>
              <a:rPr lang="ru-RU" sz="2800" b="1" i="1" dirty="0" smtClean="0">
                <a:solidFill>
                  <a:srgbClr val="7030A0"/>
                </a:solidFill>
                <a:effectLst/>
                <a:ea typeface="Times New Roman" panose="02020603050405020304" pitchFamily="18" charset="0"/>
              </a:rPr>
              <a:t>Предупредите членов семьи, чтобы было тихо и чтобы в комнату во время звучания музыки не входили. Пригласите ребенка слушать музыку, можно позвать также и кого-то из членов семьи. И дети, и взрослые слушают музыку сидя.</a:t>
            </a:r>
            <a:endParaRPr lang="ru-RU" sz="1600" b="1" i="1" dirty="0" smtClean="0">
              <a:solidFill>
                <a:srgbClr val="7030A0"/>
              </a:solidFill>
              <a:effectLst/>
              <a:latin typeface="Times New Roman" panose="02020603050405020304" pitchFamily="18" charset="0"/>
              <a:ea typeface="Times New Roman" panose="02020603050405020304" pitchFamily="18" charset="0"/>
            </a:endParaRPr>
          </a:p>
          <a:p>
            <a:r>
              <a:rPr lang="ru-RU" b="1" i="1" dirty="0" smtClean="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endParaRPr lang="ru-RU" b="1" i="1" dirty="0">
              <a:solidFill>
                <a:srgbClr val="7030A0"/>
              </a:solidFill>
            </a:endParaRPr>
          </a:p>
        </p:txBody>
      </p:sp>
    </p:spTree>
    <p:extLst>
      <p:ext uri="{BB962C8B-B14F-4D97-AF65-F5344CB8AC3E}">
        <p14:creationId xmlns:p14="http://schemas.microsoft.com/office/powerpoint/2010/main" val="3764682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0678"/>
            <a:ext cx="12192000" cy="6998677"/>
          </a:xfrm>
          <a:prstGeom prst="rect">
            <a:avLst/>
          </a:prstGeom>
        </p:spPr>
      </p:pic>
      <p:sp>
        <p:nvSpPr>
          <p:cNvPr id="3" name="Прямоугольник 2"/>
          <p:cNvSpPr/>
          <p:nvPr/>
        </p:nvSpPr>
        <p:spPr>
          <a:xfrm>
            <a:off x="884255" y="663191"/>
            <a:ext cx="9937820" cy="4832092"/>
          </a:xfrm>
          <a:prstGeom prst="rect">
            <a:avLst/>
          </a:prstGeom>
        </p:spPr>
        <p:txBody>
          <a:bodyPr wrap="square">
            <a:spAutoFit/>
          </a:bodyPr>
          <a:lstStyle/>
          <a:p>
            <a:pPr indent="342900" algn="just">
              <a:spcAft>
                <a:spcPts val="0"/>
              </a:spcAft>
            </a:pPr>
            <a:r>
              <a:rPr lang="ru-RU" sz="2800" b="1" i="1" dirty="0" smtClean="0">
                <a:solidFill>
                  <a:srgbClr val="7030A0"/>
                </a:solidFill>
                <a:effectLst/>
                <a:ea typeface="Times New Roman" panose="02020603050405020304" pitchFamily="18" charset="0"/>
              </a:rPr>
              <a:t>Однако необходимо помнить, что у ребенка еще продолжается процесс развития органа слуха. Барабанная перепонка нежна и легко ранима, окостенение слухового канала и височной кости не закончилось, поэтому музыка не должна быть громкой и продолжительной.</a:t>
            </a:r>
          </a:p>
          <a:p>
            <a:pPr indent="342900" algn="just">
              <a:spcAft>
                <a:spcPts val="0"/>
              </a:spcAft>
            </a:pPr>
            <a:r>
              <a:rPr lang="ru-RU" sz="2800" b="1" i="1" dirty="0" smtClean="0">
                <a:solidFill>
                  <a:srgbClr val="7030A0"/>
                </a:solidFill>
                <a:effectLst/>
                <a:ea typeface="Times New Roman" panose="02020603050405020304" pitchFamily="18" charset="0"/>
              </a:rPr>
              <a:t>Восприятию музыки продолжает помогать иллюстрация, без которой  маленький слушатель не может представить себе описанные в песне события. Иллюстрация все еще нужна для качественного восприятия характера и содержания произведения. Также используем и речевой материал: стихи, загадки.</a:t>
            </a:r>
            <a:endParaRPr lang="ru-RU" sz="2800" b="1" i="1" dirty="0">
              <a:solidFill>
                <a:srgbClr val="7030A0"/>
              </a:solidFill>
              <a:effectLst/>
              <a:ea typeface="Times New Roman" panose="02020603050405020304" pitchFamily="18" charset="0"/>
            </a:endParaRPr>
          </a:p>
        </p:txBody>
      </p:sp>
    </p:spTree>
    <p:extLst>
      <p:ext uri="{BB962C8B-B14F-4D97-AF65-F5344CB8AC3E}">
        <p14:creationId xmlns:p14="http://schemas.microsoft.com/office/powerpoint/2010/main" val="615345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0484"/>
            <a:ext cx="12192000" cy="6958484"/>
          </a:xfrm>
          <a:prstGeom prst="rect">
            <a:avLst/>
          </a:prstGeom>
        </p:spPr>
      </p:pic>
      <p:sp>
        <p:nvSpPr>
          <p:cNvPr id="3" name="Прямоугольник 2"/>
          <p:cNvSpPr/>
          <p:nvPr/>
        </p:nvSpPr>
        <p:spPr>
          <a:xfrm>
            <a:off x="1125415" y="1115367"/>
            <a:ext cx="10048352" cy="3549113"/>
          </a:xfrm>
          <a:prstGeom prst="rect">
            <a:avLst/>
          </a:prstGeom>
        </p:spPr>
        <p:txBody>
          <a:bodyPr wrap="square">
            <a:spAutoFit/>
          </a:bodyPr>
          <a:lstStyle/>
          <a:p>
            <a:pPr indent="342900" algn="just">
              <a:spcAft>
                <a:spcPts val="0"/>
              </a:spcAft>
            </a:pPr>
            <a:r>
              <a:rPr lang="ru-RU" sz="2800" b="1" i="1" dirty="0" smtClean="0">
                <a:solidFill>
                  <a:srgbClr val="7030A0"/>
                </a:solidFill>
                <a:effectLst/>
                <a:ea typeface="Times New Roman" panose="02020603050405020304" pitchFamily="18" charset="0"/>
              </a:rPr>
              <a:t>Чтобы не снижать интерес детей к музыке, необходимо многократно повторять произведение.</a:t>
            </a:r>
          </a:p>
          <a:p>
            <a:pPr indent="342900" algn="just">
              <a:spcAft>
                <a:spcPts val="0"/>
              </a:spcAft>
            </a:pPr>
            <a:r>
              <a:rPr lang="ru-RU" sz="2800" b="1" i="1" dirty="0" smtClean="0">
                <a:solidFill>
                  <a:srgbClr val="7030A0"/>
                </a:solidFill>
                <a:effectLst/>
                <a:ea typeface="Times New Roman" panose="02020603050405020304" pitchFamily="18" charset="0"/>
              </a:rPr>
              <a:t>После прослушивания спросите, понравилась ли им музыка, о чем в ней рассказывалось.</a:t>
            </a:r>
          </a:p>
          <a:p>
            <a:pPr indent="342900" algn="just">
              <a:spcAft>
                <a:spcPts val="0"/>
              </a:spcAft>
            </a:pPr>
            <a:r>
              <a:rPr lang="ru-RU" sz="2800" b="1" i="1" dirty="0" smtClean="0">
                <a:solidFill>
                  <a:srgbClr val="7030A0"/>
                </a:solidFill>
                <a:effectLst/>
                <a:ea typeface="Times New Roman" panose="02020603050405020304" pitchFamily="18" charset="0"/>
              </a:rPr>
              <a:t>Поиграйте с детьми в игру "Что делают дети?" Под музыку дети выполняют движения: маршируют, танцуют, "спят".</a:t>
            </a:r>
          </a:p>
          <a:p>
            <a:pPr>
              <a:lnSpc>
                <a:spcPct val="107000"/>
              </a:lnSpc>
              <a:spcAft>
                <a:spcPts val="800"/>
              </a:spcAft>
            </a:pPr>
            <a:r>
              <a:rPr lang="ru-RU" sz="2800" b="1" i="1" dirty="0" smtClean="0">
                <a:solidFill>
                  <a:srgbClr val="7030A0"/>
                </a:solidFill>
                <a:effectLst/>
                <a:ea typeface="Calibri" panose="020F0502020204030204" pitchFamily="34" charset="0"/>
                <a:cs typeface="Times New Roman" panose="02020603050405020304" pitchFamily="18" charset="0"/>
              </a:rPr>
              <a:t> </a:t>
            </a:r>
            <a:endParaRPr lang="ru-RU" sz="2800" b="1" i="1" dirty="0">
              <a:solidFill>
                <a:srgbClr val="7030A0"/>
              </a:solidFill>
              <a:effectLst/>
              <a:ea typeface="Calibri" panose="020F0502020204030204" pitchFamily="34" charset="0"/>
              <a:cs typeface="Times New Roman" panose="02020603050405020304" pitchFamily="18" charset="0"/>
            </a:endParaRPr>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4099726"/>
            <a:ext cx="9144000" cy="2758273"/>
          </a:xfrm>
          <a:prstGeom prst="ellipse">
            <a:avLst/>
          </a:prstGeom>
          <a:ln>
            <a:noFill/>
          </a:ln>
          <a:effectLst>
            <a:softEdge rad="112500"/>
          </a:effectLst>
        </p:spPr>
      </p:pic>
    </p:spTree>
    <p:extLst>
      <p:ext uri="{BB962C8B-B14F-4D97-AF65-F5344CB8AC3E}">
        <p14:creationId xmlns:p14="http://schemas.microsoft.com/office/powerpoint/2010/main" val="60717346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406</Words>
  <Application>Microsoft Office PowerPoint</Application>
  <PresentationFormat>Широкоэкранный</PresentationFormat>
  <Paragraphs>18</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Calibri</vt:lpstr>
      <vt:lpstr>Calibri Light</vt:lpstr>
      <vt:lpstr>Times New Roman</vt:lpstr>
      <vt:lpstr>Тема Office</vt:lpstr>
      <vt:lpstr>Слушаем музыку в средней группе Консультация для родителей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Слушаем музыку в средней группе Консультация для родителей</dc:title>
  <dc:creator>User</dc:creator>
  <cp:lastModifiedBy>User</cp:lastModifiedBy>
  <cp:revision>4</cp:revision>
  <dcterms:created xsi:type="dcterms:W3CDTF">2025-02-12T09:00:22Z</dcterms:created>
  <dcterms:modified xsi:type="dcterms:W3CDTF">2025-02-12T09:48:48Z</dcterms:modified>
</cp:coreProperties>
</file>