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0" autoAdjust="0"/>
    <p:restoredTop sz="94660"/>
  </p:normalViewPr>
  <p:slideViewPr>
    <p:cSldViewPr snapToGrid="0">
      <p:cViewPr varScale="1">
        <p:scale>
          <a:sx n="76" d="100"/>
          <a:sy n="76" d="100"/>
        </p:scale>
        <p:origin x="82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D063D-8EA1-48E7-8A83-E48A30897E00}" type="datetimeFigureOut">
              <a:rPr lang="ru-RU" smtClean="0"/>
              <a:t>12.11.2024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C5CEA-0A24-481D-B31D-41BDAA90FD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3873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D063D-8EA1-48E7-8A83-E48A30897E00}" type="datetimeFigureOut">
              <a:rPr lang="ru-RU" smtClean="0"/>
              <a:t>12.11.2024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C5CEA-0A24-481D-B31D-41BDAA90FD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4824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D063D-8EA1-48E7-8A83-E48A30897E00}" type="datetimeFigureOut">
              <a:rPr lang="ru-RU" smtClean="0"/>
              <a:t>12.11.2024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C5CEA-0A24-481D-B31D-41BDAA90FD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7721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D063D-8EA1-48E7-8A83-E48A30897E00}" type="datetimeFigureOut">
              <a:rPr lang="ru-RU" smtClean="0"/>
              <a:t>12.11.2024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C5CEA-0A24-481D-B31D-41BDAA90FD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397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D063D-8EA1-48E7-8A83-E48A30897E00}" type="datetimeFigureOut">
              <a:rPr lang="ru-RU" smtClean="0"/>
              <a:t>12.11.2024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C5CEA-0A24-481D-B31D-41BDAA90FD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1687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D063D-8EA1-48E7-8A83-E48A30897E00}" type="datetimeFigureOut">
              <a:rPr lang="ru-RU" smtClean="0"/>
              <a:t>12.11.2024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C5CEA-0A24-481D-B31D-41BDAA90FD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0336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D063D-8EA1-48E7-8A83-E48A30897E00}" type="datetimeFigureOut">
              <a:rPr lang="ru-RU" smtClean="0"/>
              <a:t>12.11.2024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C5CEA-0A24-481D-B31D-41BDAA90FD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4930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D063D-8EA1-48E7-8A83-E48A30897E00}" type="datetimeFigureOut">
              <a:rPr lang="ru-RU" smtClean="0"/>
              <a:t>12.11.2024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C5CEA-0A24-481D-B31D-41BDAA90FD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1053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D063D-8EA1-48E7-8A83-E48A30897E00}" type="datetimeFigureOut">
              <a:rPr lang="ru-RU" smtClean="0"/>
              <a:t>12.11.2024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C5CEA-0A24-481D-B31D-41BDAA90FD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1514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D063D-8EA1-48E7-8A83-E48A30897E00}" type="datetimeFigureOut">
              <a:rPr lang="ru-RU" smtClean="0"/>
              <a:t>12.11.2024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C5CEA-0A24-481D-B31D-41BDAA90FD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2278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D063D-8EA1-48E7-8A83-E48A30897E00}" type="datetimeFigureOut">
              <a:rPr lang="ru-RU" smtClean="0"/>
              <a:t>12.11.2024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C5CEA-0A24-481D-B31D-41BDAA90FD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4942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DD063D-8EA1-48E7-8A83-E48A30897E00}" type="datetimeFigureOut">
              <a:rPr lang="ru-RU" smtClean="0"/>
              <a:t>12.11.2024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EC5CEA-0A24-481D-B31D-41BDAA90FD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3690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&#1089;&#1072;&#1081;&#1090;&#1086;&#1073;&#1088;&#1072;&#1079;&#1086;&#1074;&#1072;&#1085;&#1080;&#1103;.&#1088;&#1092;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56" t="5062" r="2582" b="8755"/>
          <a:stretch/>
        </p:blipFill>
        <p:spPr>
          <a:xfrm>
            <a:off x="-80387" y="-120579"/>
            <a:ext cx="12272387" cy="697858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718268" y="884256"/>
            <a:ext cx="894973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  <a:spcAft>
                <a:spcPts val="800"/>
              </a:spcAft>
            </a:pPr>
            <a:r>
              <a:rPr lang="ru-RU" sz="4000" b="1" i="1" kern="1800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Советы музыкального руководителя </a:t>
            </a:r>
            <a:endParaRPr lang="ru-RU" sz="4000" b="1" i="1" kern="1800" dirty="0" smtClean="0">
              <a:solidFill>
                <a:srgbClr val="FF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800"/>
              </a:lnSpc>
              <a:spcAft>
                <a:spcPts val="800"/>
              </a:spcAft>
            </a:pPr>
            <a:endParaRPr lang="ru-RU" sz="4000" b="1" i="1" kern="1800" dirty="0">
              <a:solidFill>
                <a:srgbClr val="FF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800"/>
              </a:lnSpc>
              <a:spcAft>
                <a:spcPts val="800"/>
              </a:spcAft>
            </a:pPr>
            <a:endParaRPr lang="ru-RU" sz="4000" b="1" i="1" kern="1800" dirty="0" smtClean="0">
              <a:solidFill>
                <a:srgbClr val="FF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800"/>
              </a:lnSpc>
              <a:spcAft>
                <a:spcPts val="800"/>
              </a:spcAft>
            </a:pPr>
            <a:r>
              <a:rPr lang="ru-RU" sz="4000" b="1" i="1" kern="1800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i="1" kern="1800" dirty="0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       родителям </a:t>
            </a:r>
            <a:r>
              <a:rPr lang="ru-RU" sz="4000" b="1" i="1" kern="1800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младшей группы</a:t>
            </a:r>
            <a:endParaRPr lang="ru-RU" sz="4000" b="1" i="1" dirty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2301073"/>
            <a:ext cx="9144000" cy="3768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656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27" t="4190" r="3159" b="8382"/>
          <a:stretch/>
        </p:blipFill>
        <p:spPr>
          <a:xfrm>
            <a:off x="-80386" y="0"/>
            <a:ext cx="12272386" cy="6963508"/>
          </a:xfrm>
        </p:spPr>
      </p:pic>
      <p:sp>
        <p:nvSpPr>
          <p:cNvPr id="5" name="Прямоугольник 4"/>
          <p:cNvSpPr/>
          <p:nvPr/>
        </p:nvSpPr>
        <p:spPr>
          <a:xfrm>
            <a:off x="1145511" y="823965"/>
            <a:ext cx="9967965" cy="35804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650"/>
              </a:lnSpc>
              <a:spcAft>
                <a:spcPts val="0"/>
              </a:spcAft>
            </a:pPr>
            <a:endParaRPr lang="ru-RU" sz="2800" b="1" i="1" dirty="0" smtClean="0">
              <a:solidFill>
                <a:srgbClr val="FF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1650"/>
              </a:lnSpc>
              <a:spcAft>
                <a:spcPts val="0"/>
              </a:spcAft>
            </a:pPr>
            <a:r>
              <a:rPr lang="ru-RU" sz="2800" b="1" i="1" dirty="0" smtClean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СЛУШАЕМ МУЗЫКУ</a:t>
            </a:r>
          </a:p>
          <a:p>
            <a:pPr algn="ctr">
              <a:lnSpc>
                <a:spcPts val="1650"/>
              </a:lnSpc>
              <a:spcAft>
                <a:spcPts val="0"/>
              </a:spcAft>
            </a:pPr>
            <a:endParaRPr lang="ru-RU" sz="2800" b="1" i="1" dirty="0" smtClean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650"/>
              </a:lnSpc>
              <a:spcAft>
                <a:spcPts val="0"/>
              </a:spcAft>
            </a:pPr>
            <a:r>
              <a:rPr lang="ru-RU" sz="2400" b="1" i="1" dirty="0" smtClean="0">
                <a:solidFill>
                  <a:srgbClr val="7030A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         </a:t>
            </a:r>
            <a:r>
              <a:rPr lang="ru-RU" sz="2400" b="1" i="1" dirty="0" smtClean="0">
                <a:solidFill>
                  <a:srgbClr val="7030A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Пойте малышу простые и понятные по содержанию детские песенки.</a:t>
            </a:r>
            <a:endParaRPr lang="ru-RU" sz="2400" b="1" i="1" dirty="0" smtClean="0">
              <a:solidFill>
                <a:srgbClr val="7030A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>
              <a:lnSpc>
                <a:spcPts val="1650"/>
              </a:lnSpc>
              <a:spcAft>
                <a:spcPts val="0"/>
              </a:spcAft>
            </a:pPr>
            <a:r>
              <a:rPr lang="ru-RU" sz="2400" b="1" i="1" dirty="0" smtClean="0">
                <a:solidFill>
                  <a:srgbClr val="7030A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Ставьте записи песен, отрывки из произведений классической музыки. Во время прослушивания музыки учите малыша притопывать ножками и похлопывать ручками в такт, кружиться вокруг себя. Для движений под музыку подбирайте разную по ритму музыку. Не ограничивайтесь музыкой какого-то одного направления.</a:t>
            </a:r>
            <a:endParaRPr lang="ru-RU" sz="2400" b="1" i="1" dirty="0" smtClean="0">
              <a:solidFill>
                <a:srgbClr val="7030A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>
              <a:lnSpc>
                <a:spcPts val="1650"/>
              </a:lnSpc>
              <a:spcAft>
                <a:spcPts val="0"/>
              </a:spcAft>
            </a:pPr>
            <a:r>
              <a:rPr lang="ru-RU" sz="2400" b="1" i="1" dirty="0" smtClean="0">
                <a:solidFill>
                  <a:srgbClr val="7030A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Раз в день можно устраивать маленькое занятие по знакомству с мировой музыкальной культурой. Для начала надо приобрести записи с подборкой отрывков самых выдающихся произведений.</a:t>
            </a:r>
            <a:endParaRPr lang="ru-RU" sz="2400" b="1" i="1" dirty="0" smtClean="0">
              <a:solidFill>
                <a:srgbClr val="7030A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>
              <a:lnSpc>
                <a:spcPts val="1650"/>
              </a:lnSpc>
              <a:spcAft>
                <a:spcPts val="0"/>
              </a:spcAft>
            </a:pPr>
            <a:r>
              <a:rPr lang="ru-RU" sz="2400" b="1" i="1" dirty="0" smtClean="0">
                <a:solidFill>
                  <a:srgbClr val="7030A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Каждый день в одно и тоже время садитесь с малышом около магнитофона и говорите : «Сейчас мы будем слушать музыку». После чего включайте запись.</a:t>
            </a:r>
            <a:endParaRPr lang="ru-RU" sz="2400" b="1" i="1" dirty="0">
              <a:solidFill>
                <a:srgbClr val="7030A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 rot="10800000" flipV="1">
            <a:off x="1678074" y="4538584"/>
            <a:ext cx="9294725" cy="1427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>
              <a:lnSpc>
                <a:spcPts val="1650"/>
              </a:lnSpc>
              <a:spcAft>
                <a:spcPts val="0"/>
              </a:spcAft>
            </a:pPr>
            <a:r>
              <a:rPr lang="ru-RU" sz="2400" b="1" i="1" dirty="0" smtClean="0">
                <a:solidFill>
                  <a:srgbClr val="7030A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Вы можете слушать каждый день по одному отрывку – с понедельника по воскресенье,  или взять новые отрывки и повторить ещё раз те, которые слушали на прошлой неделе. А уже на третьей неделе прослушивайте совсем новые.</a:t>
            </a:r>
            <a:endParaRPr lang="ru-RU" sz="2400" b="1" i="1" dirty="0" smtClean="0">
              <a:solidFill>
                <a:srgbClr val="7030A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>
              <a:lnSpc>
                <a:spcPts val="1650"/>
              </a:lnSpc>
              <a:spcAft>
                <a:spcPts val="0"/>
              </a:spcAft>
            </a:pPr>
            <a:r>
              <a:rPr lang="ru-RU" sz="2400" b="1" i="1" dirty="0" smtClean="0">
                <a:solidFill>
                  <a:srgbClr val="7030A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Иногда специально включайте музыку фоном, не привлекая особенно внимание ребёнка.</a:t>
            </a:r>
            <a:endParaRPr lang="ru-RU" sz="2400" b="1" i="1" dirty="0">
              <a:solidFill>
                <a:srgbClr val="7030A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0484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56" t="4420" r="3406" b="8839"/>
          <a:stretch/>
        </p:blipFill>
        <p:spPr>
          <a:xfrm>
            <a:off x="0" y="-268599"/>
            <a:ext cx="12676383" cy="7126600"/>
          </a:xfrm>
          <a:prstGeom prst="rect">
            <a:avLst/>
          </a:prstGeom>
        </p:spPr>
      </p:pic>
      <p:sp>
        <p:nvSpPr>
          <p:cNvPr id="3" name="Rectangle 2"/>
          <p:cNvSpPr>
            <a:spLocks noChangeArrowheads="1"/>
          </p:cNvSpPr>
          <p:nvPr/>
        </p:nvSpPr>
        <p:spPr bwMode="auto">
          <a:xfrm rot="10800000" flipV="1">
            <a:off x="1034979" y="671161"/>
            <a:ext cx="10791929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МУЗИЦИРУЕМ</a:t>
            </a:r>
            <a:endParaRPr kumimoji="0" lang="ru-RU" altLang="ru-RU" sz="24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n-lt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r>
              <a:rPr kumimoji="0" lang="ru-RU" altLang="ru-RU" sz="24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Учите малыша нажимать одним пальчиком на клавишу фортепиано (если оно есть у вас дома). Если малыш попытается давить всеми пальцами сразу или кулачком, немедленно прекратите игру с инструментом. На следующий день повторите попытку нажимать одним пальчиком (поначалу вам придётся делать это, придерживая его пальчик к своей руке). Если попытка опять не удалась, отложите подобные занятия на неделю или месяц.</a:t>
            </a:r>
            <a:endParaRPr kumimoji="0" lang="ru-RU" altLang="ru-RU" sz="2400" b="1" i="1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+mn-lt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Если ребёнку нравится нажимать пальчиком на клавиши, предложите ему «сыграть  песенку»</a:t>
            </a:r>
            <a:endParaRPr kumimoji="0" lang="ru-RU" altLang="ru-RU" sz="2400" b="1" i="1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+mn-lt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-про медведя, про волка – понажимать клавиши с низкими звуками; </a:t>
            </a:r>
            <a:endParaRPr kumimoji="0" lang="ru-RU" altLang="ru-RU" sz="2400" b="1" i="1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+mn-lt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-про зайчика, птичку – понажимать клавишу</a:t>
            </a:r>
            <a:endParaRPr kumimoji="0" lang="ru-RU" altLang="ru-RU" sz="2400" b="1" i="1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+mn-lt"/>
            </a:endParaRPr>
          </a:p>
        </p:txBody>
      </p:sp>
      <p:pic>
        <p:nvPicPr>
          <p:cNvPr id="1025" name="Рисунок 2" descr="Хочу такой сайт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418247"/>
            <a:ext cx="46891" cy="46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034978" y="4714737"/>
            <a:ext cx="11157021" cy="193899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с высокими звуками;</a:t>
            </a:r>
            <a:endParaRPr kumimoji="0" lang="ru-RU" altLang="ru-RU" sz="2400" b="1" i="1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+mn-lt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-про дождик – слабый или сильный, с громом и молнией.</a:t>
            </a:r>
            <a:endParaRPr kumimoji="0" lang="ru-RU" altLang="ru-RU" sz="2400" b="1" i="1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+mn-lt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Подобные звукоподражательные  «песенки» сначала играйте ребёнку сами, потом можете делать это вместе – его пальчиком. Но, скорее всего, после первого же показа он попытается изобразить нечто подобное сам.</a:t>
            </a:r>
            <a:endParaRPr kumimoji="0" lang="ru-RU" altLang="ru-RU" sz="2400" b="1" i="1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639652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40" t="4887" r="4012" b="8572"/>
          <a:stretch/>
        </p:blipFill>
        <p:spPr>
          <a:xfrm>
            <a:off x="-90435" y="-120580"/>
            <a:ext cx="12282435" cy="711423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386673" y="894303"/>
            <a:ext cx="9525837" cy="31444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>
              <a:lnSpc>
                <a:spcPts val="1650"/>
              </a:lnSpc>
              <a:spcAft>
                <a:spcPts val="0"/>
              </a:spcAft>
            </a:pPr>
            <a:r>
              <a:rPr lang="ru-RU" sz="2400" b="1" i="1" dirty="0" smtClean="0">
                <a:solidFill>
                  <a:srgbClr val="7030A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Ближе к двум годам начинайте играть для малыша и вместе с ним ритмические песенки, которые исполняются на одной ноте, типа «Андрей – воробей», «</a:t>
            </a:r>
            <a:r>
              <a:rPr lang="ru-RU" sz="2400" b="1" i="1" dirty="0" err="1" smtClean="0">
                <a:solidFill>
                  <a:srgbClr val="7030A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Аты</a:t>
            </a:r>
            <a:r>
              <a:rPr lang="ru-RU" sz="2400" b="1" i="1" dirty="0" smtClean="0">
                <a:solidFill>
                  <a:srgbClr val="7030A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– баты, шли солдаты».</a:t>
            </a:r>
            <a:endParaRPr lang="ru-RU" sz="2400" b="1" i="1" dirty="0" smtClean="0">
              <a:solidFill>
                <a:srgbClr val="7030A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>
              <a:lnSpc>
                <a:spcPts val="1650"/>
              </a:lnSpc>
              <a:spcAft>
                <a:spcPts val="0"/>
              </a:spcAft>
            </a:pPr>
            <a:r>
              <a:rPr lang="ru-RU" sz="2400" b="1" i="1" dirty="0" smtClean="0">
                <a:solidFill>
                  <a:srgbClr val="7030A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Заменителем настоящего инструмента или дополнением к нему могут послужить детские музыкальные инструменты. Например, металлофон, ксилофон, колокольчик, барабан, или обыкновенный свисток.</a:t>
            </a:r>
            <a:endParaRPr lang="ru-RU" sz="2400" b="1" i="1" dirty="0" smtClean="0">
              <a:solidFill>
                <a:srgbClr val="7030A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>
              <a:lnSpc>
                <a:spcPts val="1650"/>
              </a:lnSpc>
              <a:spcAft>
                <a:spcPts val="0"/>
              </a:spcAft>
            </a:pPr>
            <a:r>
              <a:rPr lang="ru-RU" sz="2400" b="1" i="1" dirty="0" smtClean="0">
                <a:solidFill>
                  <a:srgbClr val="7030A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Чтобы не уставать от бесконечных звуков, предлагайте малышу звучащие игрушки, особенно шумовые, иногда и ненадолго. И не оставляйте их в свободном доступе – в коробке, где хранятся остальные игрушки.</a:t>
            </a:r>
          </a:p>
          <a:p>
            <a:pPr indent="449580">
              <a:lnSpc>
                <a:spcPts val="1650"/>
              </a:lnSpc>
              <a:spcAft>
                <a:spcPts val="0"/>
              </a:spcAft>
            </a:pPr>
            <a:endParaRPr lang="ru-RU" sz="2400" b="1" i="1" dirty="0" smtClean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1650"/>
              </a:lnSpc>
              <a:spcAft>
                <a:spcPts val="0"/>
              </a:spcAft>
            </a:pPr>
            <a:r>
              <a:rPr lang="ru-RU" sz="2400" b="1" i="1" dirty="0" smtClean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УСПЕХОВ ВАМ И ВАШИМ МАЛЫШАМ!</a:t>
            </a:r>
            <a:endParaRPr lang="ru-RU" sz="2400" b="1" i="1" dirty="0" smtClean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650"/>
              </a:lnSpc>
              <a:spcAft>
                <a:spcPts val="750"/>
              </a:spcAft>
            </a:pPr>
            <a:r>
              <a:rPr lang="ru-RU" sz="2400" b="1" i="1" dirty="0" smtClean="0">
                <a:solidFill>
                  <a:srgbClr val="7030A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                                                                                </a:t>
            </a:r>
            <a:endParaRPr lang="ru-RU" sz="2400" b="1" i="1" dirty="0">
              <a:solidFill>
                <a:srgbClr val="7030A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25" y="3770588"/>
            <a:ext cx="10400044" cy="266035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88410530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184</Words>
  <Application>Microsoft Office PowerPoint</Application>
  <PresentationFormat>Широкоэкранный</PresentationFormat>
  <Paragraphs>27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4</cp:revision>
  <dcterms:created xsi:type="dcterms:W3CDTF">2024-11-12T08:48:37Z</dcterms:created>
  <dcterms:modified xsi:type="dcterms:W3CDTF">2024-11-12T09:14:15Z</dcterms:modified>
</cp:coreProperties>
</file>